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90" r:id="rId14"/>
    <p:sldId id="273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Roboto Slab" panose="020B060402020202020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685215-2701-484B-8AC2-10DF54681829}">
  <a:tblStyle styleId="{D5685215-2701-484B-8AC2-10DF546818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F3E1FD-C98D-426B-BBD5-CAC6DE4009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 Company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Mart Development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ISTE 724 Data Warehousing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Transformation</a:t>
            </a: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14825" y="1259899"/>
            <a:ext cx="83682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Removed row having customerID -1, 41, and custID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125" y="1750700"/>
            <a:ext cx="6851750" cy="30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Transformation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Product_Unit_Cost_Calculation Kettle</a:t>
            </a:r>
            <a:endParaRPr sz="1400">
              <a:solidFill>
                <a:srgbClr val="FFFFFF"/>
              </a:solidFill>
            </a:endParaRPr>
          </a:p>
          <a:p>
            <a:pPr marL="0" lvl="0" indent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825" y="1918824"/>
            <a:ext cx="6672342" cy="29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Views &amp; Summar</a:t>
            </a:r>
            <a:r>
              <a:rPr lang="en-IN" sz="2800" dirty="0"/>
              <a:t>ization</a:t>
            </a:r>
            <a:endParaRPr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228325" y="14349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Goal: The following view facilitates end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to get the total amount spent on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particular type of products by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Customer.				Query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 	</a:t>
            </a:r>
            <a:endParaRPr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		                                            Output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Shape 194"/>
          <p:cNvSpPr/>
          <p:nvPr/>
        </p:nvSpPr>
        <p:spPr>
          <a:xfrm>
            <a:off x="3761500" y="25116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165700" y="3220700"/>
            <a:ext cx="2163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78424" y="3779544"/>
            <a:ext cx="540900" cy="252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29738-3D57-4DB8-BDB2-6C3719E6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3" y="2821172"/>
            <a:ext cx="4702731" cy="2225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3977C3-8935-41E8-9B0F-AD177154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22" y="378592"/>
            <a:ext cx="4381399" cy="2024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1">
            <a:extLst>
              <a:ext uri="{FF2B5EF4-FFF2-40B4-BE49-F238E27FC236}">
                <a16:creationId xmlns:a16="http://schemas.microsoft.com/office/drawing/2014/main" id="{28F92768-7251-4EBD-9F23-E8816BFE0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Views &amp; Summar</a:t>
            </a:r>
            <a:r>
              <a:rPr lang="en-IN" sz="2800" dirty="0"/>
              <a:t>ization</a:t>
            </a:r>
            <a:endParaRPr dirty="0"/>
          </a:p>
        </p:txBody>
      </p:sp>
      <p:sp>
        <p:nvSpPr>
          <p:cNvPr id="5" name="Shape 192">
            <a:extLst>
              <a:ext uri="{FF2B5EF4-FFF2-40B4-BE49-F238E27FC236}">
                <a16:creationId xmlns:a16="http://schemas.microsoft.com/office/drawing/2014/main" id="{13B34092-6CD0-4B47-A181-E7D4D3AA4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325" y="1434925"/>
            <a:ext cx="4302151" cy="226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dirty="0"/>
              <a:t>Goal: </a:t>
            </a:r>
            <a:r>
              <a:rPr lang="en-US" dirty="0"/>
              <a:t>The following view facilitates end users to find the sales made by the supplier along with the quantity of the product sold.</a:t>
            </a:r>
            <a:r>
              <a:rPr lang="en" dirty="0"/>
              <a:t>					 	</a:t>
            </a:r>
            <a:endParaRPr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                  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Shape 194">
            <a:extLst>
              <a:ext uri="{FF2B5EF4-FFF2-40B4-BE49-F238E27FC236}">
                <a16:creationId xmlns:a16="http://schemas.microsoft.com/office/drawing/2014/main" id="{1F15BFFA-5707-4AAE-AAE4-A2BA381BE6D7}"/>
              </a:ext>
            </a:extLst>
          </p:cNvPr>
          <p:cNvSpPr/>
          <p:nvPr/>
        </p:nvSpPr>
        <p:spPr>
          <a:xfrm>
            <a:off x="3761500" y="25116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197">
            <a:extLst>
              <a:ext uri="{FF2B5EF4-FFF2-40B4-BE49-F238E27FC236}">
                <a16:creationId xmlns:a16="http://schemas.microsoft.com/office/drawing/2014/main" id="{58927483-F2A5-4905-849C-F758CC4D2274}"/>
              </a:ext>
            </a:extLst>
          </p:cNvPr>
          <p:cNvSpPr/>
          <p:nvPr/>
        </p:nvSpPr>
        <p:spPr>
          <a:xfrm>
            <a:off x="5098166" y="3945238"/>
            <a:ext cx="540900" cy="252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8FFC4-5832-45FD-89D4-1A1FEA4AE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28" y="2821172"/>
            <a:ext cx="4797956" cy="22664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9EF5C7-7D29-4FD7-8AC6-CEFA0EDD6868}"/>
              </a:ext>
            </a:extLst>
          </p:cNvPr>
          <p:cNvSpPr/>
          <p:nvPr/>
        </p:nvSpPr>
        <p:spPr>
          <a:xfrm>
            <a:off x="5664283" y="3892237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Output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EE1B0-84B7-4309-9F77-2F5B0E43E593}"/>
              </a:ext>
            </a:extLst>
          </p:cNvPr>
          <p:cNvSpPr/>
          <p:nvPr/>
        </p:nvSpPr>
        <p:spPr>
          <a:xfrm>
            <a:off x="4512428" y="248519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B000-EC19-490B-B7A3-59AF2FB3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524" y="458025"/>
            <a:ext cx="4417062" cy="1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Views &amp; Summar</a:t>
            </a:r>
            <a:r>
              <a:rPr lang="en-IN" sz="2800" dirty="0"/>
              <a:t>ization</a:t>
            </a:r>
            <a:endParaRPr sz="2800"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228325" y="1434925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Goal: Summarize the quantity of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products sold in every quarter for a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particular year.</a:t>
            </a:r>
            <a:endParaRPr dirty="0"/>
          </a:p>
          <a:p>
            <a:pPr marL="22860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Query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 	</a:t>
            </a:r>
            <a:endParaRPr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						                                          Output	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Shape 204"/>
          <p:cNvSpPr/>
          <p:nvPr/>
        </p:nvSpPr>
        <p:spPr>
          <a:xfrm>
            <a:off x="3761500" y="25116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165700" y="3220700"/>
            <a:ext cx="2163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5395875" y="3449050"/>
            <a:ext cx="540900" cy="252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29219" t="22258" r="41998" b="52963"/>
          <a:stretch/>
        </p:blipFill>
        <p:spPr>
          <a:xfrm>
            <a:off x="4572008" y="709025"/>
            <a:ext cx="4345717" cy="21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5FA1-2030-4804-ACA2-94E3BCFF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2" y="2897128"/>
            <a:ext cx="5309224" cy="2178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Applications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7900" y="1315775"/>
            <a:ext cx="4184100" cy="3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The percentage of invoices along with payment method year wise comparison.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					Query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-861" t="73607" r="59827" b="6819"/>
          <a:stretch/>
        </p:blipFill>
        <p:spPr>
          <a:xfrm>
            <a:off x="0" y="3534159"/>
            <a:ext cx="4572000" cy="1365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3985275" y="2571750"/>
            <a:ext cx="5118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736925" y="2943600"/>
            <a:ext cx="260400" cy="493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l="27196" t="22610" r="31134" b="7518"/>
          <a:stretch/>
        </p:blipFill>
        <p:spPr>
          <a:xfrm>
            <a:off x="4698850" y="252375"/>
            <a:ext cx="4445148" cy="41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Applications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87900" y="1315775"/>
            <a:ext cx="84210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The most frequent method of ordering a product from PEC.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Query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985275" y="2445600"/>
            <a:ext cx="5118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l="36999" t="60165" r="24797" b="13288"/>
          <a:stretch/>
        </p:blipFill>
        <p:spPr>
          <a:xfrm>
            <a:off x="387900" y="3141625"/>
            <a:ext cx="4109174" cy="16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4662800" y="4025875"/>
            <a:ext cx="600900" cy="252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l="28339" t="22993" r="40449" b="55760"/>
          <a:stretch/>
        </p:blipFill>
        <p:spPr>
          <a:xfrm>
            <a:off x="4572000" y="1782351"/>
            <a:ext cx="4194484" cy="16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Applications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87900" y="13157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Annual comparison of each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supplier by its gross profit from current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to previous year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Query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		Output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																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985275" y="2385525"/>
            <a:ext cx="5118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5179550" y="3905700"/>
            <a:ext cx="600900" cy="252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l="863" t="29259" r="56377" b="42350"/>
          <a:stretch/>
        </p:blipFill>
        <p:spPr>
          <a:xfrm>
            <a:off x="151625" y="3098275"/>
            <a:ext cx="4496576" cy="1867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l="29041" t="25567" r="21015" b="31534"/>
          <a:stretch/>
        </p:blipFill>
        <p:spPr>
          <a:xfrm>
            <a:off x="4648200" y="892925"/>
            <a:ext cx="4496575" cy="22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Applications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87900" y="13157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Top five customers each year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basis of total sales amount.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Query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			</a:t>
            </a:r>
            <a:endParaRPr/>
          </a:p>
          <a:p>
            <a:pPr marL="59436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																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3132025" y="2385525"/>
            <a:ext cx="5118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092875" y="4282400"/>
            <a:ext cx="600900" cy="252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t="71261" r="53275" b="8977"/>
          <a:stretch/>
        </p:blipFill>
        <p:spPr>
          <a:xfrm>
            <a:off x="116350" y="3649475"/>
            <a:ext cx="5717449" cy="12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l="29436" t="24521" r="37444" b="30845"/>
          <a:stretch/>
        </p:blipFill>
        <p:spPr>
          <a:xfrm>
            <a:off x="4572000" y="336500"/>
            <a:ext cx="4203025" cy="3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Applications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87900" y="13157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Goal: Find the total sales and average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day to ship to the customer 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associated with the customer type on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quarterly based.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Query</a:t>
            </a:r>
            <a:endParaRPr lang="en-I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Output 		</a:t>
            </a:r>
          </a:p>
        </p:txBody>
      </p:sp>
      <p:sp>
        <p:nvSpPr>
          <p:cNvPr id="183" name="Shape 183"/>
          <p:cNvSpPr/>
          <p:nvPr/>
        </p:nvSpPr>
        <p:spPr>
          <a:xfrm>
            <a:off x="2401223" y="2699525"/>
            <a:ext cx="5118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259767" y="3034983"/>
            <a:ext cx="228300" cy="356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148.png">
            <a:extLst>
              <a:ext uri="{FF2B5EF4-FFF2-40B4-BE49-F238E27FC236}">
                <a16:creationId xmlns:a16="http://schemas.microsoft.com/office/drawing/2014/main" id="{68C23D9D-BBD3-4354-A0B5-95D73B92361D}"/>
              </a:ext>
            </a:extLst>
          </p:cNvPr>
          <p:cNvPicPr/>
          <p:nvPr/>
        </p:nvPicPr>
        <p:blipFill>
          <a:blip r:embed="rId3"/>
          <a:srcRect l="26675" t="20354" r="7871" b="59601"/>
          <a:stretch>
            <a:fillRect/>
          </a:stretch>
        </p:blipFill>
        <p:spPr bwMode="auto">
          <a:xfrm>
            <a:off x="3179357" y="2402557"/>
            <a:ext cx="5734050" cy="990600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pic>
        <p:nvPicPr>
          <p:cNvPr id="9" name="image2.png">
            <a:extLst>
              <a:ext uri="{FF2B5EF4-FFF2-40B4-BE49-F238E27FC236}">
                <a16:creationId xmlns:a16="http://schemas.microsoft.com/office/drawing/2014/main" id="{BEF447CF-24DA-4792-8BEF-A5915007A697}"/>
              </a:ext>
            </a:extLst>
          </p:cNvPr>
          <p:cNvPicPr/>
          <p:nvPr/>
        </p:nvPicPr>
        <p:blipFill>
          <a:blip r:embed="rId4"/>
          <a:srcRect l="19772" t="47204" r="23925" b="5900"/>
          <a:stretch>
            <a:fillRect/>
          </a:stretch>
        </p:blipFill>
        <p:spPr bwMode="auto">
          <a:xfrm>
            <a:off x="951705" y="3439973"/>
            <a:ext cx="4518660" cy="1696439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Team Members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Abhishek Shakwala</a:t>
            </a:r>
            <a:endParaRPr sz="10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Dwiz Kumar</a:t>
            </a:r>
            <a:endParaRPr sz="1000">
              <a:solidFill>
                <a:srgbClr val="FFFFFF"/>
              </a:solidFill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Rinkesh Shah</a:t>
            </a:r>
            <a:endParaRPr sz="1000">
              <a:solidFill>
                <a:srgbClr val="FFFFFF"/>
              </a:solidFill>
            </a:endParaRP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Waleed Mohammed Mastour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N:M Implementation</a:t>
            </a: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Denormalizing the Dimension Table by Positional-Flag Attributes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Stores a boolean value for a location of each attribute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contain boolean attributes for each shipping company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Denormalizing the Dimension Table by Non-Positional-attributes &amp; a Concatenated Field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Fixed number of attributes and each attribute store a different shipping company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Concentrated field which stores all the shipping company in a single attribute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N:M Implementation</a:t>
            </a: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Lowering the Grain of the Fact Table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Stores the Shipping SK and Supplier SK in the fact table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the Grain of the Fact Table: Separating Diagnosis from Billing Data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as above method but it store the SK’s in separate fact table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N:M Implementation</a:t>
            </a: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510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Bridge Table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Bridge table between Shipping and Supplier containing SK’s and weighting factor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Weighting factor is a percentage that identifies the contribution</a:t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108" y="0"/>
            <a:ext cx="37339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0472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type-1 (overwrite) - On supplier dimension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Slowly Changing Dimension type 1 is for overwriting erroneous data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Occurs mostly by typo error or due to wrong information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need to maintain the original value.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changes are made in dimension table row.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323" y="3019550"/>
            <a:ext cx="6794025" cy="19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1475500" y="38070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307075" y="3740550"/>
            <a:ext cx="1168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Before SCD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0472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type-1 : Implementation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Create CSV file that contains updated record.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Changes made on </a:t>
            </a:r>
            <a:r>
              <a:rPr lang="en">
                <a:solidFill>
                  <a:srgbClr val="FFFFFF"/>
                </a:solidFill>
              </a:rPr>
              <a:t>SupplierName, Address1, Address2, City, and Zip.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 dimension lookup for all the rows based on SupplierID. </a:t>
            </a:r>
            <a:r>
              <a:rPr lang="en">
                <a:solidFill>
                  <a:srgbClr val="F3F3F3"/>
                </a:solidFill>
              </a:rPr>
              <a:t>Type of dimension to update should have value update and for others, it has a value of punch-through.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627600" y="39385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688075" y="3816750"/>
            <a:ext cx="1900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SCD Implementation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50" y="2943925"/>
            <a:ext cx="5404649" cy="20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6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type-1 : Implementation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953700" y="34882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1983475" y="3435750"/>
            <a:ext cx="18807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SCD Implementation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050" y="48250"/>
            <a:ext cx="4313150" cy="50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6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type-1 : Table output after SCD implementation.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 rot="5400000">
            <a:off x="6087300" y="18118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50" y="2412175"/>
            <a:ext cx="8840474" cy="2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5869675" y="1168225"/>
            <a:ext cx="1144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 After</a:t>
            </a:r>
            <a:r>
              <a:rPr lang="en">
                <a:solidFill>
                  <a:srgbClr val="F3F3F3"/>
                </a:solidFill>
              </a:rPr>
              <a:t> 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SCD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0472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type-2 (Add a new row) - On product dimension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Slowly Changing Dimension type 2 is for adding new rows for error data that is relevant to the business rule of Data warehousing.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Needs to maintain the original record.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surrogate key, version number, effective date &amp; expiration date required .</a:t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2466100" y="38070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1297675" y="3740550"/>
            <a:ext cx="1168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Before SCD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200" y="2986750"/>
            <a:ext cx="5860300" cy="2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87900" y="1337425"/>
            <a:ext cx="8047200" cy="16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type-2 : Implementation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Create CSV file that contains updated record.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Changes made on ProductName, ProductDescription, Price1, Price2, and UnitCost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 dimension lookup for all the rows based on TPCE_ProductID and TPCW_ProductID.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Type of dimension to update should have value insert and for others, it has a value of punch-through.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FFFFFF"/>
                </a:solidFill>
              </a:rPr>
              <a:t>Added VersionNum, EffectiveDate, and ExpirationDate.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3008600" y="39385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1145275" y="3892950"/>
            <a:ext cx="1900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SCD Implementation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850" y="3021050"/>
            <a:ext cx="5162700" cy="20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6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type-2 : Implementation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3953700" y="34882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1983475" y="3435750"/>
            <a:ext cx="18807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SCD Implementation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50" y="55650"/>
            <a:ext cx="4324150" cy="50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Design of Data Mart 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Dimensional Model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Data Extraction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Data Cleaning and Transformation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Slowly Changing Dimensions</a:t>
            </a:r>
            <a:endParaRPr/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End User Applications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6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type-2 : Table output after SCD implementation.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 rot="5400000">
            <a:off x="6087300" y="18118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5869675" y="1168225"/>
            <a:ext cx="1144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 After</a:t>
            </a:r>
            <a:r>
              <a:rPr lang="en">
                <a:solidFill>
                  <a:srgbClr val="F3F3F3"/>
                </a:solidFill>
              </a:rPr>
              <a:t> 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SCD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2275"/>
            <a:ext cx="8877525" cy="26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0472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type-3 (Add a new attribute) - On supplier dimension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Slowly Changing Dimension type 3 is for tentative and soft changes.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Needs to track history both before and after changes.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a new attribute column for new value.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maintain effective date and expiration date but version number not required.</a:t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246900" y="36546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78475" y="3588150"/>
            <a:ext cx="1168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Before SCD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924175"/>
            <a:ext cx="7001650" cy="21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87900" y="1337425"/>
            <a:ext cx="8047200" cy="16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type-2 : Implementation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Create CSV file that contains updated record.</a:t>
            </a:r>
            <a:endParaRPr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Changes made for SupplierName, Address1, and Address2</a:t>
            </a:r>
            <a:r>
              <a:rPr lang="en">
                <a:solidFill>
                  <a:srgbClr val="FFFFFF"/>
                </a:solidFill>
              </a:rPr>
              <a:t>. Added new columns.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 dimension lookup for all the rows based on SupplierID.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3F3F3"/>
                </a:solidFill>
              </a:rPr>
              <a:t>Type of dimension to update should have value update for new columns and for others, it has a value of punch-through.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solidFill>
                  <a:srgbClr val="FFFFFF"/>
                </a:solidFill>
              </a:rPr>
              <a:t>Added EffectiveDate, and ExpirationDate.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3008600" y="39385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145275" y="3892950"/>
            <a:ext cx="1900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SCD Implementation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600" y="3069413"/>
            <a:ext cx="5184000" cy="19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6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type-3 : Implementation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3953700" y="34120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2059675" y="3359550"/>
            <a:ext cx="18807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SCD Implementation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84450"/>
            <a:ext cx="4296501" cy="49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658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type-3 : Table output after SCD implementation.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 rot="5400000">
            <a:off x="6087300" y="18118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5869675" y="1168225"/>
            <a:ext cx="1144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 After</a:t>
            </a:r>
            <a:r>
              <a:rPr lang="en">
                <a:solidFill>
                  <a:srgbClr val="F3F3F3"/>
                </a:solidFill>
              </a:rPr>
              <a:t> 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SCD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2275"/>
            <a:ext cx="8826050" cy="26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SCD</a:t>
            </a: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87900" y="1337425"/>
            <a:ext cx="4698000" cy="14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SCD type-3 : Table output after SCD implementation with Effective and Expiration Date.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/>
          <p:nvPr/>
        </p:nvSpPr>
        <p:spPr>
          <a:xfrm rot="5400000">
            <a:off x="6087300" y="1811850"/>
            <a:ext cx="684900" cy="25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5869675" y="1168225"/>
            <a:ext cx="1144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 After</a:t>
            </a:r>
            <a:r>
              <a:rPr lang="en">
                <a:solidFill>
                  <a:srgbClr val="F3F3F3"/>
                </a:solidFill>
              </a:rPr>
              <a:t> 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SCD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400925"/>
            <a:ext cx="8368200" cy="267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of Data Mart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Universe of Discourse: </a:t>
            </a:r>
            <a:endParaRPr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Scope of our data mart is to investigate financial performance of TPC-E, TPC-W and PEC based on the product sales, gross profit and costs on an annual, quarterly, monthly, or weekly basis 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Data Mart helps in optimizing the financial control of company by keeping cost down and better manage relationship with the suppliers.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87900" y="8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Package</a:t>
            </a:r>
            <a:endParaRPr/>
          </a:p>
        </p:txBody>
      </p:sp>
      <p:graphicFrame>
        <p:nvGraphicFramePr>
          <p:cNvPr id="88" name="Shape 88"/>
          <p:cNvGraphicFramePr/>
          <p:nvPr/>
        </p:nvGraphicFramePr>
        <p:xfrm>
          <a:off x="2019250" y="612315"/>
          <a:ext cx="5045350" cy="4480140"/>
        </p:xfrm>
        <a:graphic>
          <a:graphicData uri="http://schemas.openxmlformats.org/drawingml/2006/table">
            <a:tbl>
              <a:tblPr>
                <a:noFill/>
                <a:tableStyleId>{D5685215-2701-484B-8AC2-10DF54681829}</a:tableStyleId>
              </a:tblPr>
              <a:tblGrid>
                <a:gridCol w="104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Product_DIM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Customer_DIM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Supplier_DIM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Date_DIM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" sz="9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Method_DIM</a:t>
                      </a:r>
                      <a:endParaRPr sz="9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Product_SK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Customer_SK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Supplier_SK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Date_SK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Method_SK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PEC_ProductID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PEC_CustomerID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Date_NK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ShippingMethod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TPCE_ProductID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TPCE_CustomerID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SupplierName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CalendarYear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OrderMethod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TPCW_ProductID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TPCW_CustomerID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Address1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CalendarQuarter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PaymentMethod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ProductName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CustomerName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Address2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CalendarMonth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ProductType_ID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CustomerType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CalendarWeek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ProductDescription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Address_1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FiscalYear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1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Price1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Address_2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Zip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FiscalQuarter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Price2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City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FiscalMonth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UnitCost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FiscalWeek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BU_ID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Zip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BU_Name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19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BU_Abbrev</a:t>
                      </a:r>
                      <a:endParaRPr sz="9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91425" marB="91425">
                    <a:lnL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87900" y="8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 Model</a:t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675" y="620775"/>
            <a:ext cx="4275101" cy="44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77350" y="1083225"/>
            <a:ext cx="27492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Times New Roman"/>
              <a:buChar char="●"/>
            </a:pPr>
            <a:r>
              <a:rPr lang="en" sz="1200" b="1" i="1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 table : Supplier_DIM</a:t>
            </a:r>
            <a:endParaRPr sz="1200" b="1" i="1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Surrogate Key: Supplier_SK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Relationship: Sales_Fact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Cardinality: 1 : N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159300" y="2432500"/>
            <a:ext cx="27492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Times New Roman"/>
              <a:buChar char="●"/>
            </a:pPr>
            <a:r>
              <a:rPr lang="en" sz="1200" b="1" i="1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 table : Product_DIM</a:t>
            </a:r>
            <a:endParaRPr sz="1200" b="1" i="1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Surrogate Key: Product_SK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Relationship: Sales_Fact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Cardinality: 1 : N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149450" y="3644475"/>
            <a:ext cx="2846100" cy="10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100"/>
              <a:buFont typeface="Times New Roman"/>
              <a:buChar char="●"/>
            </a:pPr>
            <a:r>
              <a:rPr lang="en" sz="1200" b="1" i="1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 table : Customer_DIM</a:t>
            </a:r>
            <a:endParaRPr sz="1200" b="1" i="1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Surrogate Key: Customer_SK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Relationship: Sales_Fact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Cardinality: 1 : N</a:t>
            </a:r>
            <a:endParaRPr sz="12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952500" y="1848600"/>
          <a:ext cx="7239000" cy="3200130"/>
        </p:xfrm>
        <a:graphic>
          <a:graphicData uri="http://schemas.openxmlformats.org/drawingml/2006/table">
            <a:tbl>
              <a:tblPr>
                <a:noFill/>
                <a:tableStyleId>{05F3E1FD-C98D-426B-BBD5-CAC6DE4009DA}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4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TPC-E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TPC-W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PEC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2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TPCWbusiness_unit.csv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PECbusiness_unit.csv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customer_type.csv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TPCWcustomer.csv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PECcustomer.csv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invoice.csv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TPCWcustomer_type.csv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PECcustomer_type.csv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invoice_details.csv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TPCWsales_new.csv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PECsales_new.csv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business_unit.csv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TPCWproduct.csv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PECmanufacturingCosts.csv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TPCWproduct_type.csv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PECproduct.csv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supplier.csv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PECproduct_type.csv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0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E5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product_type.csv</a:t>
                      </a: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FFE5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4" name="Shape 104"/>
          <p:cNvSpPr txBox="1"/>
          <p:nvPr/>
        </p:nvSpPr>
        <p:spPr>
          <a:xfrm>
            <a:off x="453250" y="1352550"/>
            <a:ext cx="7823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500" b="1">
                <a:solidFill>
                  <a:srgbClr val="FFFFFF"/>
                </a:solidFill>
              </a:rPr>
              <a:t>Following are the three sources of data</a:t>
            </a:r>
            <a:r>
              <a:rPr lang="en" b="1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Transformation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87900" y="1261225"/>
            <a:ext cx="83682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Name Inc, Co, Corp, Chem, llc converted to Incorporated, Company, Corporation, Chemicals, and limited liability company.</a:t>
            </a:r>
            <a:endParaRPr sz="1400">
              <a:solidFill>
                <a:srgbClr val="FFFFFF"/>
              </a:solidFill>
            </a:endParaRPr>
          </a:p>
          <a:p>
            <a:pPr marL="0" lvl="0" indent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475" y="1836700"/>
            <a:ext cx="7335050" cy="12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87900" y="3160300"/>
            <a:ext cx="83682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Replace ‘tuck’ to ‘truck’ in the shipMethod.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427" y="3586600"/>
            <a:ext cx="7286626" cy="14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Transformation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87900" y="1261224"/>
            <a:ext cx="8368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Address Rd, St, Ave, Av, Dr updated through regex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613525"/>
            <a:ext cx="7078049" cy="15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87900" y="3157674"/>
            <a:ext cx="83682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Changed Equip to Equipment, Inc to Incorporated and removed Attn: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3539500"/>
            <a:ext cx="7078049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1241</Words>
  <Application>Microsoft Office PowerPoint</Application>
  <PresentationFormat>On-screen Show (16:9)</PresentationFormat>
  <Paragraphs>260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Times New Roman</vt:lpstr>
      <vt:lpstr>Arial</vt:lpstr>
      <vt:lpstr>Roboto Slab</vt:lpstr>
      <vt:lpstr>Calibri</vt:lpstr>
      <vt:lpstr>Roboto</vt:lpstr>
      <vt:lpstr>Marina</vt:lpstr>
      <vt:lpstr>The Product Company</vt:lpstr>
      <vt:lpstr>Team Members</vt:lpstr>
      <vt:lpstr>Agenda</vt:lpstr>
      <vt:lpstr>Design of Data Mart</vt:lpstr>
      <vt:lpstr>Information Package</vt:lpstr>
      <vt:lpstr>Dimensional Model</vt:lpstr>
      <vt:lpstr>Data Extraction</vt:lpstr>
      <vt:lpstr>Data Cleaning &amp; Transformation</vt:lpstr>
      <vt:lpstr>Data Cleaning &amp; Transformation</vt:lpstr>
      <vt:lpstr>Data Cleaning &amp; Transformation</vt:lpstr>
      <vt:lpstr>Data Cleaning &amp; Transformation</vt:lpstr>
      <vt:lpstr>Views &amp; Summarization</vt:lpstr>
      <vt:lpstr>Views &amp; Summarization</vt:lpstr>
      <vt:lpstr>Views &amp; Summarization</vt:lpstr>
      <vt:lpstr>End User Applications</vt:lpstr>
      <vt:lpstr>End User Applications</vt:lpstr>
      <vt:lpstr>End User Applications</vt:lpstr>
      <vt:lpstr>End User Applications</vt:lpstr>
      <vt:lpstr>End User Applications</vt:lpstr>
      <vt:lpstr>N:M Implementation</vt:lpstr>
      <vt:lpstr>N:M Implementation</vt:lpstr>
      <vt:lpstr>N:M Implementation</vt:lpstr>
      <vt:lpstr>SCD</vt:lpstr>
      <vt:lpstr>SCD</vt:lpstr>
      <vt:lpstr>SCD</vt:lpstr>
      <vt:lpstr>SCD</vt:lpstr>
      <vt:lpstr>SCD</vt:lpstr>
      <vt:lpstr>SCD</vt:lpstr>
      <vt:lpstr>SCD</vt:lpstr>
      <vt:lpstr>SCD</vt:lpstr>
      <vt:lpstr>SCD</vt:lpstr>
      <vt:lpstr>SCD</vt:lpstr>
      <vt:lpstr>SCD</vt:lpstr>
      <vt:lpstr>SCD</vt:lpstr>
      <vt:lpstr>SCD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Product Company</dc:title>
  <cp:lastModifiedBy>Dwiz Kumar</cp:lastModifiedBy>
  <cp:revision>18</cp:revision>
  <dcterms:modified xsi:type="dcterms:W3CDTF">2018-05-07T06:12:44Z</dcterms:modified>
</cp:coreProperties>
</file>